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73" r:id="rId15"/>
    <p:sldId id="274" r:id="rId16"/>
    <p:sldId id="269" r:id="rId17"/>
    <p:sldId id="272" r:id="rId18"/>
    <p:sldId id="275" r:id="rId19"/>
    <p:sldId id="270" r:id="rId20"/>
    <p:sldId id="276" r:id="rId21"/>
    <p:sldId id="277" r:id="rId22"/>
    <p:sldId id="278" r:id="rId23"/>
    <p:sldId id="279" r:id="rId24"/>
    <p:sldId id="271" r:id="rId25"/>
    <p:sldId id="280" r:id="rId26"/>
    <p:sldId id="281" r:id="rId27"/>
    <p:sldId id="283" r:id="rId28"/>
    <p:sldId id="282" r:id="rId29"/>
    <p:sldId id="284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FBDBC-9854-4BEA-AE7D-36AB5F5259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BB59A-FE75-46F1-BEC6-09AA3BE28EEA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295E4-8675-4D43-AF6C-19B4D7384B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7AA9-5C0A-4EE5-9383-7FAE5F273984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E25C-69D4-48F6-80C8-B098C770A4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0BBD-2E87-4B01-B55D-98933535B73C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5E67-3134-40DE-A8F8-848EF24738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675E-C7B8-4A19-9F21-EE0A41A82C53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33E5-24A6-4F4D-A517-3B1B870D14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47ED2-1490-4AFA-B99B-C7B1F28FCC63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5DFA-6D4E-410C-95BF-FCC2CB2C97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DBC4-69D1-43DA-B371-EC9C7733B2EF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AA05-545F-480B-8882-131F79B85F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FC8C-F4ED-408F-96D7-97B3D4265D78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753BC-F7AB-4C87-92E3-8414F40C6F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B7AF-AD7E-42AF-905E-9D651AFCCC4B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978C-B8F5-475E-8972-DBEF197697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6BF5-9B44-433F-97EA-42E83031ACF9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F5767-4DFF-4B7A-84D1-3B653ACCEC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DF22-F791-4DFB-ADA3-E39DBB3A7F6C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3D97-BE84-4B98-9F6E-FC610D0FFD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C634-A373-404E-9744-D5B6C1B20A1A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899359E-298B-419E-AC8A-DA16ED829F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16C015FF-54E7-406F-A3A5-CB886E9160F7}" type="datetimeFigureOut">
              <a:rPr lang="nl-NL"/>
              <a:pPr>
                <a:defRPr/>
              </a:pPr>
              <a:t>21-9-2015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FF670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09465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956B43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rs_symbol.sv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File:Venus_symbol.svg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b/bf/Mature_flower_diagram_NL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388" y="2781300"/>
            <a:ext cx="7543800" cy="2593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Planten</a:t>
            </a:r>
            <a:r>
              <a:rPr lang="nl-NL" smtClean="0"/>
              <a:t> 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mtClean="0"/>
              <a:t>Thema 2</a:t>
            </a:r>
            <a:endParaRPr lang="nl-NL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Meeldraden &amp; Stamper</a:t>
            </a:r>
            <a:endParaRPr lang="nl-NL"/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2531" name="Picture 2" descr="http://www.blauwgestreept.nl/images/20090216232211_stamper_met_meeldra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64674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♂">
            <a:hlinkClick r:id="rId3" tooltip="♂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486886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♀">
            <a:hlinkClick r:id="rId5" tooltip="♀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6963" y="37353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1979712" y="53454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        Meeldraden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- Helmknop</a:t>
            </a:r>
            <a:b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- Helmdraad</a:t>
            </a:r>
          </a:p>
        </p:txBody>
      </p:sp>
      <p:sp>
        <p:nvSpPr>
          <p:cNvPr id="8" name="Rechthoek 7"/>
          <p:cNvSpPr/>
          <p:nvPr/>
        </p:nvSpPr>
        <p:spPr>
          <a:xfrm>
            <a:off x="5220072" y="4329747"/>
            <a:ext cx="234469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Stamper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Stempel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Stijl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Vruchtbeginsel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Schematisch overzicht</a:t>
            </a:r>
            <a:endParaRPr lang="nl-NL"/>
          </a:p>
        </p:txBody>
      </p:sp>
      <p:pic>
        <p:nvPicPr>
          <p:cNvPr id="23554" name="Picture 2" descr="File:Mature flower diagram NL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16113"/>
            <a:ext cx="751205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180975" y="4797425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Bestuiving</a:t>
            </a: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Bevruchting</a:t>
            </a:r>
            <a:endParaRPr lang="nl-NL"/>
          </a:p>
        </p:txBody>
      </p:sp>
      <p:pic>
        <p:nvPicPr>
          <p:cNvPr id="25602" name="Picture 2" descr="http://www.biologiesite.nl/thema6bloemen1_bestanden/image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628775"/>
            <a:ext cx="30765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Ontwikkeling vrucht</a:t>
            </a:r>
            <a:endParaRPr lang="nl-NL"/>
          </a:p>
        </p:txBody>
      </p:sp>
      <p:sp>
        <p:nvSpPr>
          <p:cNvPr id="2662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28775"/>
            <a:ext cx="5753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Ontwikkeling vrucht</a:t>
            </a:r>
            <a:endParaRPr lang="nl-NL"/>
          </a:p>
        </p:txBody>
      </p:sp>
      <p:sp>
        <p:nvSpPr>
          <p:cNvPr id="2765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7651" name="Picture 2" descr="http://upload.wikimedia.org/wikipedia/commons/5/5e/Nectarine_Fruit_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196975"/>
            <a:ext cx="53292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schoolbieb.nl/uploadedImages/images/DOSSIERS%20VO/Biologie/57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663" y="0"/>
            <a:ext cx="408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Ontkieming, groei en ontwikkeling</a:t>
            </a:r>
            <a:endParaRPr lang="nl-NL"/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Wat na de vorming van het zaad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/>
              <a:t>Ontkieming, groei en ontwikkeling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565400"/>
            <a:ext cx="60356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kstvak 3"/>
          <p:cNvSpPr txBox="1">
            <a:spLocks noChangeArrowheads="1"/>
          </p:cNvSpPr>
          <p:nvPr/>
        </p:nvSpPr>
        <p:spPr bwMode="auto">
          <a:xfrm>
            <a:off x="1619250" y="3325813"/>
            <a:ext cx="1512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kiem</a:t>
            </a:r>
          </a:p>
        </p:txBody>
      </p:sp>
      <p:sp>
        <p:nvSpPr>
          <p:cNvPr id="29700" name="Tekstvak 5"/>
          <p:cNvSpPr txBox="1">
            <a:spLocks noChangeArrowheads="1"/>
          </p:cNvSpPr>
          <p:nvPr/>
        </p:nvSpPr>
        <p:spPr bwMode="auto">
          <a:xfrm>
            <a:off x="1476375" y="5281613"/>
            <a:ext cx="1938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reservevoedsel</a:t>
            </a:r>
          </a:p>
        </p:txBody>
      </p:sp>
      <p:sp>
        <p:nvSpPr>
          <p:cNvPr id="29701" name="Tekstvak 8"/>
          <p:cNvSpPr txBox="1">
            <a:spLocks noChangeArrowheads="1"/>
          </p:cNvSpPr>
          <p:nvPr/>
        </p:nvSpPr>
        <p:spPr bwMode="auto">
          <a:xfrm>
            <a:off x="3203575" y="52197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wortel</a:t>
            </a:r>
          </a:p>
        </p:txBody>
      </p:sp>
      <p:sp>
        <p:nvSpPr>
          <p:cNvPr id="29702" name="Tekstvak 9"/>
          <p:cNvSpPr txBox="1">
            <a:spLocks noChangeArrowheads="1"/>
          </p:cNvSpPr>
          <p:nvPr/>
        </p:nvSpPr>
        <p:spPr bwMode="auto">
          <a:xfrm>
            <a:off x="4500563" y="5227638"/>
            <a:ext cx="2087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wortelharen</a:t>
            </a:r>
          </a:p>
        </p:txBody>
      </p:sp>
      <p:sp>
        <p:nvSpPr>
          <p:cNvPr id="29703" name="Tekstvak 10"/>
          <p:cNvSpPr txBox="1">
            <a:spLocks noChangeArrowheads="1"/>
          </p:cNvSpPr>
          <p:nvPr/>
        </p:nvSpPr>
        <p:spPr bwMode="auto">
          <a:xfrm>
            <a:off x="2914650" y="3890963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zaadhuid</a:t>
            </a:r>
          </a:p>
        </p:txBody>
      </p:sp>
      <p:sp>
        <p:nvSpPr>
          <p:cNvPr id="29704" name="Tekstvak 11"/>
          <p:cNvSpPr txBox="1">
            <a:spLocks noChangeArrowheads="1"/>
          </p:cNvSpPr>
          <p:nvPr/>
        </p:nvSpPr>
        <p:spPr bwMode="auto">
          <a:xfrm>
            <a:off x="4176713" y="3690938"/>
            <a:ext cx="95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stengel</a:t>
            </a:r>
          </a:p>
        </p:txBody>
      </p:sp>
      <p:sp>
        <p:nvSpPr>
          <p:cNvPr id="29705" name="Tekstvak 12"/>
          <p:cNvSpPr txBox="1">
            <a:spLocks noChangeArrowheads="1"/>
          </p:cNvSpPr>
          <p:nvPr/>
        </p:nvSpPr>
        <p:spPr bwMode="auto">
          <a:xfrm>
            <a:off x="5795963" y="24923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bladeren</a:t>
            </a:r>
          </a:p>
        </p:txBody>
      </p:sp>
      <p:sp>
        <p:nvSpPr>
          <p:cNvPr id="29706" name="Tekstvak 13"/>
          <p:cNvSpPr txBox="1">
            <a:spLocks noChangeArrowheads="1"/>
          </p:cNvSpPr>
          <p:nvPr/>
        </p:nvSpPr>
        <p:spPr bwMode="auto">
          <a:xfrm>
            <a:off x="5378450" y="4005263"/>
            <a:ext cx="957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zaadlob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Groei en ontwikkeling</a:t>
            </a:r>
            <a:endParaRPr lang="nl-NL"/>
          </a:p>
        </p:txBody>
      </p:sp>
      <p:sp>
        <p:nvSpPr>
          <p:cNvPr id="3072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celdeling</a:t>
            </a:r>
          </a:p>
          <a:p>
            <a:r>
              <a:rPr lang="nl-NL" smtClean="0"/>
              <a:t>plasmagroei</a:t>
            </a:r>
          </a:p>
          <a:p>
            <a:r>
              <a:rPr lang="nl-NL" smtClean="0"/>
              <a:t>celstrekking</a:t>
            </a:r>
          </a:p>
        </p:txBody>
      </p:sp>
      <p:pic>
        <p:nvPicPr>
          <p:cNvPr id="30723" name="Picture 2" descr="http://www.10voorbiologie.nl/afbfczw/H3%20deling%20groei%20ontw/030601celstrekk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43053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Wortels, stengels &amp; bladeren</a:t>
            </a:r>
            <a:endParaRPr lang="nl-NL"/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1747" name="Picture 2" descr="http://www.vcbio.science.ru.nl/public/Final-Images/PL_Final685z_051-100/PL0062_685zMonocotStem10x0-63ax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6524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6372225" y="2133600"/>
            <a:ext cx="20161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>
                <a:latin typeface="+mn-lt"/>
              </a:rPr>
              <a:t>Vulweefselcel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>
                <a:latin typeface="+mn-lt"/>
              </a:rPr>
              <a:t>Opperhuid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>
                <a:latin typeface="+mn-lt"/>
              </a:rPr>
              <a:t>Vaatbundel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>
                <a:latin typeface="+mn-lt"/>
              </a:rPr>
              <a:t>houtvaten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>
                <a:latin typeface="+mn-lt"/>
              </a:rPr>
              <a:t>bastvasten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3851275" y="2420938"/>
            <a:ext cx="410527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6516688" y="3068638"/>
            <a:ext cx="143986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3851275" y="2420938"/>
            <a:ext cx="38163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4067175" y="5445125"/>
            <a:ext cx="40465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3563938" y="5170488"/>
            <a:ext cx="454977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Voortplanting</a:t>
            </a:r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/>
              <a:t>Geslachtelijke &amp; ongeslachtelijke voortplanting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Transport</a:t>
            </a:r>
            <a:endParaRPr lang="nl-NL"/>
          </a:p>
        </p:txBody>
      </p:sp>
      <p:sp>
        <p:nvSpPr>
          <p:cNvPr id="32770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Houtvat</a:t>
            </a:r>
          </a:p>
          <a:p>
            <a:pPr lvl="1"/>
            <a:r>
              <a:rPr lang="nl-NL" smtClean="0"/>
              <a:t>water </a:t>
            </a:r>
          </a:p>
          <a:p>
            <a:pPr lvl="1"/>
            <a:r>
              <a:rPr lang="nl-NL" smtClean="0"/>
              <a:t>mineralen</a:t>
            </a:r>
          </a:p>
          <a:p>
            <a:pPr lvl="1"/>
            <a:endParaRPr lang="nl-NL" smtClean="0"/>
          </a:p>
          <a:p>
            <a:r>
              <a:rPr lang="nl-NL" smtClean="0"/>
              <a:t>Bastvat</a:t>
            </a:r>
          </a:p>
          <a:p>
            <a:pPr lvl="1"/>
            <a:r>
              <a:rPr lang="nl-NL" smtClean="0"/>
              <a:t>water</a:t>
            </a:r>
          </a:p>
          <a:p>
            <a:pPr lvl="1"/>
            <a:r>
              <a:rPr lang="nl-NL" smtClean="0"/>
              <a:t>glucose (assimilatie)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700213"/>
            <a:ext cx="38576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kstvak 3"/>
          <p:cNvSpPr txBox="1">
            <a:spLocks noChangeArrowheads="1"/>
          </p:cNvSpPr>
          <p:nvPr/>
        </p:nvSpPr>
        <p:spPr bwMode="auto">
          <a:xfrm>
            <a:off x="5867400" y="4581525"/>
            <a:ext cx="2449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houtvat         bastvast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5" y="1700213"/>
            <a:ext cx="5962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Wortels</a:t>
            </a:r>
            <a:endParaRPr lang="nl-NL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Wateropname</a:t>
            </a:r>
          </a:p>
        </p:txBody>
      </p:sp>
      <p:sp>
        <p:nvSpPr>
          <p:cNvPr id="33796" name="Tekstvak 3"/>
          <p:cNvSpPr txBox="1">
            <a:spLocks noChangeArrowheads="1"/>
          </p:cNvSpPr>
          <p:nvPr/>
        </p:nvSpPr>
        <p:spPr bwMode="auto">
          <a:xfrm>
            <a:off x="5727700" y="3101975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vulweefselcel</a:t>
            </a:r>
          </a:p>
        </p:txBody>
      </p:sp>
      <p:sp>
        <p:nvSpPr>
          <p:cNvPr id="33797" name="Tekstvak 5"/>
          <p:cNvSpPr txBox="1">
            <a:spLocks noChangeArrowheads="1"/>
          </p:cNvSpPr>
          <p:nvPr/>
        </p:nvSpPr>
        <p:spPr bwMode="auto">
          <a:xfrm>
            <a:off x="6680200" y="3357563"/>
            <a:ext cx="1368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opperhuidcel</a:t>
            </a:r>
          </a:p>
        </p:txBody>
      </p:sp>
      <p:sp>
        <p:nvSpPr>
          <p:cNvPr id="33798" name="Tekstvak 6"/>
          <p:cNvSpPr txBox="1">
            <a:spLocks noChangeArrowheads="1"/>
          </p:cNvSpPr>
          <p:nvPr/>
        </p:nvSpPr>
        <p:spPr bwMode="auto">
          <a:xfrm>
            <a:off x="1331913" y="5661025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wortelhaar</a:t>
            </a:r>
          </a:p>
        </p:txBody>
      </p:sp>
      <p:sp>
        <p:nvSpPr>
          <p:cNvPr id="33799" name="Tekstvak 7"/>
          <p:cNvSpPr txBox="1">
            <a:spLocks noChangeArrowheads="1"/>
          </p:cNvSpPr>
          <p:nvPr/>
        </p:nvSpPr>
        <p:spPr bwMode="auto">
          <a:xfrm>
            <a:off x="5067300" y="2201863"/>
            <a:ext cx="1366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houtvat</a:t>
            </a:r>
          </a:p>
        </p:txBody>
      </p:sp>
      <p:sp>
        <p:nvSpPr>
          <p:cNvPr id="33800" name="Tekstvak 9"/>
          <p:cNvSpPr txBox="1">
            <a:spLocks noChangeArrowheads="1"/>
          </p:cNvSpPr>
          <p:nvPr/>
        </p:nvSpPr>
        <p:spPr bwMode="auto">
          <a:xfrm>
            <a:off x="4911725" y="620713"/>
            <a:ext cx="2973388" cy="6461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Zuiging van de bladeren zorgt voor transport naar boven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H="1">
            <a:off x="5003800" y="1266825"/>
            <a:ext cx="723900" cy="1104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4925" y="1517650"/>
            <a:ext cx="192881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echte verbindingslijn met pijl 15"/>
          <p:cNvCxnSpPr/>
          <p:nvPr/>
        </p:nvCxnSpPr>
        <p:spPr>
          <a:xfrm>
            <a:off x="6804025" y="1266825"/>
            <a:ext cx="360363" cy="5524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Bladeren</a:t>
            </a:r>
            <a:endParaRPr lang="nl-NL"/>
          </a:p>
        </p:txBody>
      </p:sp>
      <p:sp>
        <p:nvSpPr>
          <p:cNvPr id="3481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Huidmondjes </a:t>
            </a:r>
            <a:r>
              <a:rPr lang="nl-NL" smtClean="0">
                <a:sym typeface="Wingdings" pitchFamily="2" charset="2"/>
              </a:rPr>
              <a:t></a:t>
            </a:r>
          </a:p>
          <a:p>
            <a:pPr lvl="1"/>
            <a:r>
              <a:rPr lang="nl-NL" smtClean="0">
                <a:sym typeface="Wingdings" pitchFamily="2" charset="2"/>
              </a:rPr>
              <a:t>opname CO2</a:t>
            </a:r>
          </a:p>
          <a:p>
            <a:pPr lvl="1"/>
            <a:r>
              <a:rPr lang="nl-NL" smtClean="0">
                <a:sym typeface="Wingdings" pitchFamily="2" charset="2"/>
              </a:rPr>
              <a:t>verdampen water</a:t>
            </a:r>
            <a:endParaRPr lang="nl-NL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0"/>
            <a:ext cx="461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kstvak 3"/>
          <p:cNvSpPr txBox="1">
            <a:spLocks noChangeArrowheads="1"/>
          </p:cNvSpPr>
          <p:nvPr/>
        </p:nvSpPr>
        <p:spPr bwMode="auto">
          <a:xfrm>
            <a:off x="3995738" y="476250"/>
            <a:ext cx="1296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>
                <a:solidFill>
                  <a:schemeClr val="bg1"/>
                </a:solidFill>
                <a:latin typeface="Calibri" pitchFamily="34" charset="0"/>
              </a:rPr>
              <a:t>Bladoppervlakte</a:t>
            </a:r>
          </a:p>
        </p:txBody>
      </p:sp>
      <p:sp>
        <p:nvSpPr>
          <p:cNvPr id="34821" name="Tekstvak 4"/>
          <p:cNvSpPr txBox="1">
            <a:spLocks noChangeArrowheads="1"/>
          </p:cNvSpPr>
          <p:nvPr/>
        </p:nvSpPr>
        <p:spPr bwMode="auto">
          <a:xfrm>
            <a:off x="5221288" y="2852738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Huidmondje</a:t>
            </a:r>
          </a:p>
        </p:txBody>
      </p:sp>
      <p:sp>
        <p:nvSpPr>
          <p:cNvPr id="34822" name="Tekstvak 6"/>
          <p:cNvSpPr txBox="1">
            <a:spLocks noChangeArrowheads="1"/>
          </p:cNvSpPr>
          <p:nvPr/>
        </p:nvSpPr>
        <p:spPr bwMode="auto">
          <a:xfrm>
            <a:off x="7740650" y="6238875"/>
            <a:ext cx="865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Huid-mondje</a:t>
            </a:r>
          </a:p>
        </p:txBody>
      </p:sp>
      <p:sp>
        <p:nvSpPr>
          <p:cNvPr id="34823" name="Tekstvak 7"/>
          <p:cNvSpPr txBox="1">
            <a:spLocks noChangeArrowheads="1"/>
          </p:cNvSpPr>
          <p:nvPr/>
        </p:nvSpPr>
        <p:spPr bwMode="auto">
          <a:xfrm>
            <a:off x="3900488" y="6192838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bladgroenkorrels</a:t>
            </a:r>
          </a:p>
        </p:txBody>
      </p:sp>
      <p:sp>
        <p:nvSpPr>
          <p:cNvPr id="34824" name="Tekstvak 8"/>
          <p:cNvSpPr txBox="1">
            <a:spLocks noChangeArrowheads="1"/>
          </p:cNvSpPr>
          <p:nvPr/>
        </p:nvSpPr>
        <p:spPr bwMode="auto">
          <a:xfrm>
            <a:off x="5373688" y="6356350"/>
            <a:ext cx="1871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>
                <a:latin typeface="Calibri" pitchFamily="34" charset="0"/>
              </a:rPr>
              <a:t>luchtholte</a:t>
            </a:r>
          </a:p>
        </p:txBody>
      </p:sp>
      <p:sp>
        <p:nvSpPr>
          <p:cNvPr id="34825" name="Tekstvak 9"/>
          <p:cNvSpPr txBox="1">
            <a:spLocks noChangeArrowheads="1"/>
          </p:cNvSpPr>
          <p:nvPr/>
        </p:nvSpPr>
        <p:spPr bwMode="auto">
          <a:xfrm>
            <a:off x="395288" y="6151563"/>
            <a:ext cx="2971800" cy="6461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Zuiging van de bladeren zorgt voor transport naar boven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3430588" y="5732463"/>
            <a:ext cx="3302000" cy="623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Opslag assimilatieproducten</a:t>
            </a:r>
            <a:endParaRPr lang="nl-NL"/>
          </a:p>
        </p:txBody>
      </p:sp>
      <p:sp>
        <p:nvSpPr>
          <p:cNvPr id="3584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overschot aan glucose wordt opgeslagen in plant</a:t>
            </a:r>
          </a:p>
          <a:p>
            <a:r>
              <a:rPr lang="nl-NL" smtClean="0"/>
              <a:t>glucose wordt omgezet in zetmeel</a:t>
            </a:r>
          </a:p>
          <a:p>
            <a:r>
              <a:rPr lang="nl-NL" smtClean="0"/>
              <a:t>opgeslagen in verdikte delen plant + zaden</a:t>
            </a:r>
          </a:p>
          <a:p>
            <a:endParaRPr lang="nl-NL" smtClean="0"/>
          </a:p>
          <a:p>
            <a:pPr marL="411163" lvl="1" indent="0">
              <a:buFont typeface="Arial" charset="0"/>
              <a:buNone/>
            </a:pPr>
            <a:endParaRPr lang="nl-NL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284538"/>
            <a:ext cx="50196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73463"/>
            <a:ext cx="309403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kstvak 6"/>
          <p:cNvSpPr txBox="1">
            <a:spLocks noChangeArrowheads="1"/>
          </p:cNvSpPr>
          <p:nvPr/>
        </p:nvSpPr>
        <p:spPr bwMode="auto">
          <a:xfrm>
            <a:off x="3995738" y="5373688"/>
            <a:ext cx="2376487" cy="6461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Glucose transport via bastvaten naar wortels</a:t>
            </a:r>
          </a:p>
        </p:txBody>
      </p:sp>
      <p:cxnSp>
        <p:nvCxnSpPr>
          <p:cNvPr id="5" name="Rechte verbindingslijn met pijl 4"/>
          <p:cNvCxnSpPr>
            <a:stCxn id="35845" idx="1"/>
          </p:cNvCxnSpPr>
          <p:nvPr/>
        </p:nvCxnSpPr>
        <p:spPr>
          <a:xfrm flipH="1" flipV="1">
            <a:off x="3276600" y="5373688"/>
            <a:ext cx="719138" cy="3222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6018213" y="4837113"/>
            <a:ext cx="354012" cy="5365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Stevigheid &amp; bescherming</a:t>
            </a:r>
            <a:endParaRPr lang="nl-NL"/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Vocht in vacuole zorgt voor stevigheid </a:t>
            </a:r>
            <a:r>
              <a:rPr lang="nl-NL" smtClean="0">
                <a:sym typeface="Wingdings" pitchFamily="2" charset="2"/>
              </a:rPr>
              <a:t>turgor</a:t>
            </a:r>
            <a:endParaRPr lang="nl-NL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284538"/>
            <a:ext cx="5876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york.conroeisd.net/Teachers/jlutke/144051A7-00870B2F.3/turg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46799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13" y="4292600"/>
            <a:ext cx="5876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2157413" y="2924175"/>
            <a:ext cx="758825" cy="136842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5364163" y="3213100"/>
            <a:ext cx="1584325" cy="1079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204.9.123.71/jmayer/elodea_plasmolysis_4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765175"/>
            <a:ext cx="4048125" cy="3038475"/>
          </a:xfr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437063"/>
            <a:ext cx="58769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2268538" y="3933825"/>
            <a:ext cx="647700" cy="647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Stevigheid door vezels</a:t>
            </a:r>
            <a:endParaRPr lang="nl-NL"/>
          </a:p>
        </p:txBody>
      </p:sp>
      <p:sp>
        <p:nvSpPr>
          <p:cNvPr id="3993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9939" name="Picture 2" descr="http://www.sk8rjay.com/wp-content/uploads/2010/10/Hemp-fib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438400"/>
            <a:ext cx="5303837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vcbio.science.ru.nl/public/Final-Images/PL_Final512z_101-150/PL0131_512zLeafLigustrumStomata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268413"/>
            <a:ext cx="3638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Bescherming</a:t>
            </a:r>
            <a:endParaRPr lang="nl-NL"/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Tegen verdamping van teveel water</a:t>
            </a:r>
          </a:p>
        </p:txBody>
      </p:sp>
      <p:sp>
        <p:nvSpPr>
          <p:cNvPr id="40964" name="Tekstvak 3"/>
          <p:cNvSpPr txBox="1">
            <a:spLocks noChangeArrowheads="1"/>
          </p:cNvSpPr>
          <p:nvPr/>
        </p:nvSpPr>
        <p:spPr bwMode="auto">
          <a:xfrm>
            <a:off x="468313" y="4494213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Verzonken huidmondjes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987675" y="4724400"/>
            <a:ext cx="28082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Bescherming</a:t>
            </a:r>
            <a:endParaRPr lang="nl-NL"/>
          </a:p>
        </p:txBody>
      </p:sp>
      <p:sp>
        <p:nvSpPr>
          <p:cNvPr id="419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Aanpassingen tegen </a:t>
            </a:r>
            <a:br>
              <a:rPr lang="nl-NL" smtClean="0"/>
            </a:br>
            <a:r>
              <a:rPr lang="nl-NL" smtClean="0"/>
              <a:t>sterke verdamping</a:t>
            </a:r>
          </a:p>
        </p:txBody>
      </p:sp>
      <p:pic>
        <p:nvPicPr>
          <p:cNvPr id="41987" name="Picture 2" descr="http://www.vcbio.science.ru.nl/public/Final-Images/PL_Final685z_101-150/PL0146_685zLeafOleanderCross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557338"/>
            <a:ext cx="49403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echte verbindingslijn met pijl 4"/>
          <p:cNvCxnSpPr/>
          <p:nvPr/>
        </p:nvCxnSpPr>
        <p:spPr>
          <a:xfrm>
            <a:off x="1979613" y="5084763"/>
            <a:ext cx="27368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2051050" y="4508500"/>
            <a:ext cx="25923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kstvak 9"/>
          <p:cNvSpPr txBox="1">
            <a:spLocks noChangeArrowheads="1"/>
          </p:cNvSpPr>
          <p:nvPr/>
        </p:nvSpPr>
        <p:spPr bwMode="auto">
          <a:xfrm>
            <a:off x="461963" y="405923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Verzonken huidmondjes</a:t>
            </a:r>
          </a:p>
        </p:txBody>
      </p:sp>
      <p:sp>
        <p:nvSpPr>
          <p:cNvPr id="41991" name="Tekstvak 10"/>
          <p:cNvSpPr txBox="1">
            <a:spLocks noChangeArrowheads="1"/>
          </p:cNvSpPr>
          <p:nvPr/>
        </p:nvSpPr>
        <p:spPr bwMode="auto">
          <a:xfrm>
            <a:off x="461963" y="46624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Behaarde bladeren</a:t>
            </a:r>
          </a:p>
        </p:txBody>
      </p:sp>
      <p:sp>
        <p:nvSpPr>
          <p:cNvPr id="41992" name="Tekstvak 11"/>
          <p:cNvSpPr txBox="1">
            <a:spLocks noChangeArrowheads="1"/>
          </p:cNvSpPr>
          <p:nvPr/>
        </p:nvSpPr>
        <p:spPr bwMode="auto">
          <a:xfrm>
            <a:off x="461963" y="328453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Dikke waslaag</a:t>
            </a:r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1979613" y="1916113"/>
            <a:ext cx="2663825" cy="1554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Ongeslachtelijk</a:t>
            </a:r>
            <a:endParaRPr lang="nl-NL"/>
          </a:p>
        </p:txBody>
      </p:sp>
      <p:sp>
        <p:nvSpPr>
          <p:cNvPr id="1536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Ongeslachtelijk</a:t>
            </a:r>
          </a:p>
          <a:p>
            <a:pPr lvl="1"/>
            <a:r>
              <a:rPr lang="nl-NL" smtClean="0"/>
              <a:t>deling</a:t>
            </a:r>
          </a:p>
          <a:p>
            <a:pPr lvl="1"/>
            <a:r>
              <a:rPr lang="nl-NL" smtClean="0"/>
              <a:t>knollen</a:t>
            </a:r>
          </a:p>
          <a:p>
            <a:pPr lvl="1"/>
            <a:r>
              <a:rPr lang="nl-NL" smtClean="0"/>
              <a:t>bollen</a:t>
            </a:r>
          </a:p>
          <a:p>
            <a:pPr lvl="1"/>
            <a:r>
              <a:rPr lang="nl-NL" smtClean="0"/>
              <a:t>uitlopers &amp; wortelstokken</a:t>
            </a:r>
          </a:p>
          <a:p>
            <a:pPr lvl="1"/>
            <a:endParaRPr lang="nl-N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bioplek.org/images/pleurococc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Deling</a:t>
            </a:r>
            <a:endParaRPr lang="nl-NL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Knollen</a:t>
            </a:r>
            <a:endParaRPr lang="nl-NL"/>
          </a:p>
        </p:txBody>
      </p:sp>
      <p:pic>
        <p:nvPicPr>
          <p:cNvPr id="17410" name="Picture 2" descr="http://us.123rf.com/400wm/400/400/DLeonis/DLeonis1107/DLeonis110700122/10100895-aardappel-plant-met-knollen-graven-uit-de-gr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6287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/>
              <a:t>Geslachtelijke voortplanting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/>
              <a:t>bloemen</a:t>
            </a:r>
          </a:p>
          <a:p>
            <a:pPr marL="640080"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mtClean="0"/>
              <a:t>twee geslachtscellen versmelten </a:t>
            </a:r>
            <a:r>
              <a:rPr lang="nl-NL" smtClean="0">
                <a:sym typeface="Wingdings" pitchFamily="2" charset="2"/>
              </a:rPr>
              <a:t> bevruchte eicel</a:t>
            </a:r>
            <a:endParaRPr lang="nl-NL" smtClean="0"/>
          </a:p>
          <a:p>
            <a:pPr marL="301943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nl-N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Celdeling</a:t>
            </a:r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339975" y="2781300"/>
            <a:ext cx="71913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332038" y="5157788"/>
            <a:ext cx="719137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492500" y="2781300"/>
            <a:ext cx="71913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492500" y="5157788"/>
            <a:ext cx="719138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4932363" y="2205038"/>
            <a:ext cx="719137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932363" y="3213100"/>
            <a:ext cx="719137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889500" y="4581525"/>
            <a:ext cx="7207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4889500" y="5589588"/>
            <a:ext cx="720725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2484438" y="2997200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Ovaal 13"/>
          <p:cNvSpPr/>
          <p:nvPr/>
        </p:nvSpPr>
        <p:spPr>
          <a:xfrm>
            <a:off x="2484438" y="5373688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5076825" y="3429000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076825" y="2420938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Ovaal 16"/>
          <p:cNvSpPr/>
          <p:nvPr/>
        </p:nvSpPr>
        <p:spPr>
          <a:xfrm>
            <a:off x="5033963" y="4797425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Ovaal 17"/>
          <p:cNvSpPr/>
          <p:nvPr/>
        </p:nvSpPr>
        <p:spPr>
          <a:xfrm>
            <a:off x="5033963" y="5815013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Ovaal 18"/>
          <p:cNvSpPr/>
          <p:nvPr/>
        </p:nvSpPr>
        <p:spPr>
          <a:xfrm>
            <a:off x="3711575" y="2860675"/>
            <a:ext cx="279400" cy="27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Ovaal 19"/>
          <p:cNvSpPr/>
          <p:nvPr/>
        </p:nvSpPr>
        <p:spPr>
          <a:xfrm>
            <a:off x="3711575" y="3270250"/>
            <a:ext cx="279400" cy="27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Ovaal 20"/>
          <p:cNvSpPr/>
          <p:nvPr/>
        </p:nvSpPr>
        <p:spPr>
          <a:xfrm>
            <a:off x="3711575" y="5665788"/>
            <a:ext cx="279400" cy="27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Ovaal 21"/>
          <p:cNvSpPr/>
          <p:nvPr/>
        </p:nvSpPr>
        <p:spPr>
          <a:xfrm>
            <a:off x="3711575" y="5233988"/>
            <a:ext cx="279400" cy="27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76" name="Tekstvak 22"/>
          <p:cNvSpPr txBox="1">
            <a:spLocks noChangeArrowheads="1"/>
          </p:cNvSpPr>
          <p:nvPr/>
        </p:nvSpPr>
        <p:spPr bwMode="auto">
          <a:xfrm>
            <a:off x="2497138" y="3059113"/>
            <a:ext cx="496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48</a:t>
            </a:r>
          </a:p>
        </p:txBody>
      </p:sp>
      <p:sp>
        <p:nvSpPr>
          <p:cNvPr id="19477" name="Tekstvak 23"/>
          <p:cNvSpPr txBox="1">
            <a:spLocks noChangeArrowheads="1"/>
          </p:cNvSpPr>
          <p:nvPr/>
        </p:nvSpPr>
        <p:spPr bwMode="auto">
          <a:xfrm>
            <a:off x="2524125" y="5435600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48</a:t>
            </a:r>
          </a:p>
        </p:txBody>
      </p:sp>
      <p:sp>
        <p:nvSpPr>
          <p:cNvPr id="19478" name="Tekstvak 24"/>
          <p:cNvSpPr txBox="1">
            <a:spLocks noChangeArrowheads="1"/>
          </p:cNvSpPr>
          <p:nvPr/>
        </p:nvSpPr>
        <p:spPr bwMode="auto">
          <a:xfrm>
            <a:off x="5100638" y="3490913"/>
            <a:ext cx="496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48</a:t>
            </a:r>
          </a:p>
        </p:txBody>
      </p:sp>
      <p:sp>
        <p:nvSpPr>
          <p:cNvPr id="19479" name="Tekstvak 25"/>
          <p:cNvSpPr txBox="1">
            <a:spLocks noChangeArrowheads="1"/>
          </p:cNvSpPr>
          <p:nvPr/>
        </p:nvSpPr>
        <p:spPr bwMode="auto">
          <a:xfrm>
            <a:off x="5100638" y="2482850"/>
            <a:ext cx="496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48</a:t>
            </a:r>
          </a:p>
        </p:txBody>
      </p:sp>
      <p:sp>
        <p:nvSpPr>
          <p:cNvPr id="19480" name="Tekstvak 26"/>
          <p:cNvSpPr txBox="1">
            <a:spLocks noChangeArrowheads="1"/>
          </p:cNvSpPr>
          <p:nvPr/>
        </p:nvSpPr>
        <p:spPr bwMode="auto">
          <a:xfrm>
            <a:off x="3676650" y="3270250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48</a:t>
            </a:r>
          </a:p>
        </p:txBody>
      </p:sp>
      <p:sp>
        <p:nvSpPr>
          <p:cNvPr id="19481" name="Tekstvak 27"/>
          <p:cNvSpPr txBox="1">
            <a:spLocks noChangeArrowheads="1"/>
          </p:cNvSpPr>
          <p:nvPr/>
        </p:nvSpPr>
        <p:spPr bwMode="auto">
          <a:xfrm>
            <a:off x="3676650" y="2846388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48</a:t>
            </a:r>
          </a:p>
        </p:txBody>
      </p:sp>
      <p:sp>
        <p:nvSpPr>
          <p:cNvPr id="19482" name="Tekstvak 28"/>
          <p:cNvSpPr txBox="1">
            <a:spLocks noChangeArrowheads="1"/>
          </p:cNvSpPr>
          <p:nvPr/>
        </p:nvSpPr>
        <p:spPr bwMode="auto">
          <a:xfrm>
            <a:off x="3676650" y="5229225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24</a:t>
            </a:r>
          </a:p>
        </p:txBody>
      </p:sp>
      <p:sp>
        <p:nvSpPr>
          <p:cNvPr id="19483" name="Tekstvak 30"/>
          <p:cNvSpPr txBox="1">
            <a:spLocks noChangeArrowheads="1"/>
          </p:cNvSpPr>
          <p:nvPr/>
        </p:nvSpPr>
        <p:spPr bwMode="auto">
          <a:xfrm>
            <a:off x="5060950" y="5876925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24</a:t>
            </a:r>
          </a:p>
        </p:txBody>
      </p:sp>
      <p:sp>
        <p:nvSpPr>
          <p:cNvPr id="19484" name="Tekstvak 31"/>
          <p:cNvSpPr txBox="1">
            <a:spLocks noChangeArrowheads="1"/>
          </p:cNvSpPr>
          <p:nvPr/>
        </p:nvSpPr>
        <p:spPr bwMode="auto">
          <a:xfrm>
            <a:off x="5043488" y="4852988"/>
            <a:ext cx="496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24</a:t>
            </a:r>
          </a:p>
        </p:txBody>
      </p:sp>
      <p:sp>
        <p:nvSpPr>
          <p:cNvPr id="19485" name="Tekstvak 32"/>
          <p:cNvSpPr txBox="1">
            <a:spLocks noChangeArrowheads="1"/>
          </p:cNvSpPr>
          <p:nvPr/>
        </p:nvSpPr>
        <p:spPr bwMode="auto">
          <a:xfrm>
            <a:off x="3668713" y="5651500"/>
            <a:ext cx="495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24</a:t>
            </a:r>
          </a:p>
        </p:txBody>
      </p:sp>
      <p:sp>
        <p:nvSpPr>
          <p:cNvPr id="36" name="PIJL-RECHTS 35"/>
          <p:cNvSpPr/>
          <p:nvPr/>
        </p:nvSpPr>
        <p:spPr>
          <a:xfrm>
            <a:off x="3132138" y="3140075"/>
            <a:ext cx="287337" cy="15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7" name="PIJL-RECHTS 36"/>
          <p:cNvSpPr/>
          <p:nvPr/>
        </p:nvSpPr>
        <p:spPr>
          <a:xfrm>
            <a:off x="3140075" y="5589588"/>
            <a:ext cx="288925" cy="153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8" name="PIJL-RECHTS 37"/>
          <p:cNvSpPr/>
          <p:nvPr/>
        </p:nvSpPr>
        <p:spPr>
          <a:xfrm>
            <a:off x="4427538" y="5588000"/>
            <a:ext cx="288925" cy="15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9" name="PIJL-RECHTS 38"/>
          <p:cNvSpPr/>
          <p:nvPr/>
        </p:nvSpPr>
        <p:spPr>
          <a:xfrm>
            <a:off x="4427538" y="3144838"/>
            <a:ext cx="288925" cy="153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9490" name="Tekstvak 39"/>
          <p:cNvSpPr txBox="1">
            <a:spLocks noChangeArrowheads="1"/>
          </p:cNvSpPr>
          <p:nvPr/>
        </p:nvSpPr>
        <p:spPr bwMode="auto">
          <a:xfrm>
            <a:off x="2292350" y="6092825"/>
            <a:ext cx="111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Moedercel</a:t>
            </a:r>
          </a:p>
        </p:txBody>
      </p:sp>
      <p:sp>
        <p:nvSpPr>
          <p:cNvPr id="19491" name="Tekstvak 40"/>
          <p:cNvSpPr txBox="1">
            <a:spLocks noChangeArrowheads="1"/>
          </p:cNvSpPr>
          <p:nvPr/>
        </p:nvSpPr>
        <p:spPr bwMode="auto">
          <a:xfrm>
            <a:off x="2444750" y="3760788"/>
            <a:ext cx="1111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Moedercel</a:t>
            </a:r>
          </a:p>
        </p:txBody>
      </p:sp>
      <p:sp>
        <p:nvSpPr>
          <p:cNvPr id="19492" name="Tekstvak 41"/>
          <p:cNvSpPr txBox="1">
            <a:spLocks noChangeArrowheads="1"/>
          </p:cNvSpPr>
          <p:nvPr/>
        </p:nvSpPr>
        <p:spPr bwMode="auto">
          <a:xfrm>
            <a:off x="539750" y="3068638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Gewone celdeling</a:t>
            </a:r>
            <a:br>
              <a:rPr lang="nl-NL" sz="1400">
                <a:latin typeface="Calibri" pitchFamily="34" charset="0"/>
              </a:rPr>
            </a:br>
            <a:r>
              <a:rPr lang="nl-NL" sz="1400">
                <a:latin typeface="Calibri" pitchFamily="34" charset="0"/>
              </a:rPr>
              <a:t>(mitose)</a:t>
            </a:r>
          </a:p>
        </p:txBody>
      </p:sp>
      <p:sp>
        <p:nvSpPr>
          <p:cNvPr id="19493" name="Tekstvak 42"/>
          <p:cNvSpPr txBox="1">
            <a:spLocks noChangeArrowheads="1"/>
          </p:cNvSpPr>
          <p:nvPr/>
        </p:nvSpPr>
        <p:spPr bwMode="auto">
          <a:xfrm>
            <a:off x="546100" y="5513388"/>
            <a:ext cx="1584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Reductiedeling</a:t>
            </a:r>
            <a:br>
              <a:rPr lang="nl-NL" sz="1400">
                <a:latin typeface="Calibri" pitchFamily="34" charset="0"/>
              </a:rPr>
            </a:br>
            <a:r>
              <a:rPr lang="nl-NL" sz="1400">
                <a:latin typeface="Calibri" pitchFamily="34" charset="0"/>
              </a:rPr>
              <a:t>(meiose)</a:t>
            </a:r>
          </a:p>
        </p:txBody>
      </p:sp>
      <p:sp>
        <p:nvSpPr>
          <p:cNvPr id="19494" name="Tekstvak 43"/>
          <p:cNvSpPr txBox="1">
            <a:spLocks noChangeArrowheads="1"/>
          </p:cNvSpPr>
          <p:nvPr/>
        </p:nvSpPr>
        <p:spPr bwMode="auto">
          <a:xfrm>
            <a:off x="5795963" y="301307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Dochtercellen</a:t>
            </a:r>
          </a:p>
        </p:txBody>
      </p:sp>
      <p:sp>
        <p:nvSpPr>
          <p:cNvPr id="19495" name="Tekstvak 44"/>
          <p:cNvSpPr txBox="1">
            <a:spLocks noChangeArrowheads="1"/>
          </p:cNvSpPr>
          <p:nvPr/>
        </p:nvSpPr>
        <p:spPr bwMode="auto">
          <a:xfrm>
            <a:off x="5791200" y="54451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>
                <a:latin typeface="Calibri" pitchFamily="34" charset="0"/>
              </a:rPr>
              <a:t>Dochtercellen</a:t>
            </a:r>
          </a:p>
        </p:txBody>
      </p:sp>
      <p:sp>
        <p:nvSpPr>
          <p:cNvPr id="19496" name="Tekstvak 45"/>
          <p:cNvSpPr txBox="1">
            <a:spLocks noChangeArrowheads="1"/>
          </p:cNvSpPr>
          <p:nvPr/>
        </p:nvSpPr>
        <p:spPr bwMode="auto">
          <a:xfrm>
            <a:off x="6227763" y="163195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u="sng">
                <a:latin typeface="Calibri" pitchFamily="34" charset="0"/>
              </a:rPr>
              <a:t>Ongeslachtelijke voortplanting</a:t>
            </a:r>
          </a:p>
        </p:txBody>
      </p:sp>
      <p:sp>
        <p:nvSpPr>
          <p:cNvPr id="19497" name="Tekstvak 46"/>
          <p:cNvSpPr txBox="1">
            <a:spLocks noChangeArrowheads="1"/>
          </p:cNvSpPr>
          <p:nvPr/>
        </p:nvSpPr>
        <p:spPr bwMode="auto">
          <a:xfrm>
            <a:off x="6227763" y="4149725"/>
            <a:ext cx="158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u="sng">
                <a:latin typeface="Calibri" pitchFamily="34" charset="0"/>
              </a:rPr>
              <a:t>Geslachtelijke voortplanting</a:t>
            </a:r>
          </a:p>
        </p:txBody>
      </p:sp>
      <p:sp>
        <p:nvSpPr>
          <p:cNvPr id="48" name="PIJL-LINKS 47"/>
          <p:cNvSpPr/>
          <p:nvPr/>
        </p:nvSpPr>
        <p:spPr>
          <a:xfrm>
            <a:off x="5821363" y="2052638"/>
            <a:ext cx="642937" cy="720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9" name="PIJL-LINKS 48"/>
          <p:cNvSpPr/>
          <p:nvPr/>
        </p:nvSpPr>
        <p:spPr>
          <a:xfrm>
            <a:off x="5795963" y="4513263"/>
            <a:ext cx="642937" cy="719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Bouw &amp; functie bloemen</a:t>
            </a:r>
            <a:endParaRPr lang="nl-NL"/>
          </a:p>
        </p:txBody>
      </p:sp>
      <p:sp>
        <p:nvSpPr>
          <p:cNvPr id="20483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mtClean="0"/>
              <a:t>Onderdelen</a:t>
            </a:r>
            <a:endParaRPr lang="nl-NL"/>
          </a:p>
        </p:txBody>
      </p:sp>
      <p:pic>
        <p:nvPicPr>
          <p:cNvPr id="21506" name="Picture 2" descr="http://www.photographyblogger.net/wp-content/uploads/2010/05/flower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609725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539552" y="2348880"/>
            <a:ext cx="187220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Kroonbladeren</a:t>
            </a:r>
            <a:b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Meeldraden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- Helmknop</a:t>
            </a:r>
            <a:b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- Helmdraad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195513" y="2565400"/>
            <a:ext cx="223202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1908175" y="3644900"/>
            <a:ext cx="259238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6659563" y="3289300"/>
            <a:ext cx="0" cy="21574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/>
          <p:cNvSpPr/>
          <p:nvPr/>
        </p:nvSpPr>
        <p:spPr>
          <a:xfrm>
            <a:off x="5487886" y="5529591"/>
            <a:ext cx="234469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Stamper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Stempel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Stijl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Vruchtbeginsel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nl-N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254</TotalTime>
  <Words>225</Words>
  <Application>Microsoft Office PowerPoint</Application>
  <PresentationFormat>Diavoorstelling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Wingdings</vt:lpstr>
      <vt:lpstr>Aangrenzend</vt:lpstr>
      <vt:lpstr>Planten </vt:lpstr>
      <vt:lpstr>Voortplanting</vt:lpstr>
      <vt:lpstr>Ongeslachtelijk</vt:lpstr>
      <vt:lpstr>Deling</vt:lpstr>
      <vt:lpstr>Knollen</vt:lpstr>
      <vt:lpstr>PowerPoint-presentatie</vt:lpstr>
      <vt:lpstr>Celdeling</vt:lpstr>
      <vt:lpstr>Bouw &amp; functie bloemen</vt:lpstr>
      <vt:lpstr>Onderdelen</vt:lpstr>
      <vt:lpstr>Meeldraden &amp; Stamper</vt:lpstr>
      <vt:lpstr>Schematisch overzicht</vt:lpstr>
      <vt:lpstr>  Bestuiving</vt:lpstr>
      <vt:lpstr>Bevruchting</vt:lpstr>
      <vt:lpstr>Ontwikkeling vrucht</vt:lpstr>
      <vt:lpstr>Ontwikkeling vrucht</vt:lpstr>
      <vt:lpstr>Ontkieming, groei en ontwikkeling</vt:lpstr>
      <vt:lpstr>Ontkieming, groei en ontwikkeling</vt:lpstr>
      <vt:lpstr>Groei en ontwikkeling</vt:lpstr>
      <vt:lpstr>Wortels, stengels &amp; bladeren</vt:lpstr>
      <vt:lpstr>Transport</vt:lpstr>
      <vt:lpstr>Wortels</vt:lpstr>
      <vt:lpstr>Bladeren</vt:lpstr>
      <vt:lpstr>Opslag assimilatieproducten</vt:lpstr>
      <vt:lpstr>Stevigheid &amp; bescherming</vt:lpstr>
      <vt:lpstr>PowerPoint-presentatie</vt:lpstr>
      <vt:lpstr>PowerPoint-presentatie</vt:lpstr>
      <vt:lpstr>Stevigheid door vezels</vt:lpstr>
      <vt:lpstr>Bescherming</vt:lpstr>
      <vt:lpstr>Bescherming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</dc:title>
  <dc:creator>S. K. Lobbezoo</dc:creator>
  <cp:lastModifiedBy>ftopuz</cp:lastModifiedBy>
  <cp:revision>25</cp:revision>
  <dcterms:created xsi:type="dcterms:W3CDTF">2012-09-03T08:48:27Z</dcterms:created>
  <dcterms:modified xsi:type="dcterms:W3CDTF">2015-09-21T06:52:15Z</dcterms:modified>
</cp:coreProperties>
</file>